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7" r:id="rId4"/>
    <p:sldId id="259" r:id="rId5"/>
    <p:sldId id="258" r:id="rId6"/>
    <p:sldId id="299" r:id="rId7"/>
    <p:sldId id="260" r:id="rId8"/>
    <p:sldId id="297" r:id="rId9"/>
    <p:sldId id="261" r:id="rId10"/>
    <p:sldId id="296" r:id="rId11"/>
    <p:sldId id="300" r:id="rId12"/>
  </p:sldIdLst>
  <p:sldSz cx="9144000" cy="6858000" type="screen4x3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2+imgXNDS+QYhxlZmLSSQxnBe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E02EA7-3355-43AC-B759-658271C0D923}">
  <a:tblStyle styleId="{91E02EA7-3355-43AC-B759-658271C0D923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2F7"/>
          </a:solidFill>
        </a:fill>
      </a:tcStyle>
    </a:wholeTbl>
    <a:band1H>
      <a:tcTxStyle/>
      <a:tcStyle>
        <a:tcBdr/>
        <a:fill>
          <a:solidFill>
            <a:srgbClr val="DCE5E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CE5E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40"/>
    <p:restoredTop sz="94554"/>
  </p:normalViewPr>
  <p:slideViewPr>
    <p:cSldViewPr snapToGrid="0">
      <p:cViewPr varScale="1">
        <p:scale>
          <a:sx n="78" d="100"/>
          <a:sy n="78" d="100"/>
        </p:scale>
        <p:origin x="11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9" Type="http://customschemas.google.com/relationships/presentationmetadata" Target="metadata"/><Relationship Id="rId3" Type="http://schemas.openxmlformats.org/officeDocument/2006/relationships/slide" Target="slides/slide1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5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675" y="5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>
            <a:lvl1pPr marL="457200" marR="0" lvl="0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1pPr>
            <a:lvl2pPr marL="914400" marR="0" lvl="1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2pPr>
            <a:lvl3pPr marL="1371600" marR="0" lvl="2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3pPr>
            <a:lvl4pPr marL="1828800" marR="0" lvl="3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4pPr>
            <a:lvl5pPr marL="2286000" marR="0" lvl="4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5pPr>
            <a:lvl6pPr marL="2743200" marR="0" lvl="5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6pPr>
            <a:lvl7pPr marL="3200400" marR="0" lvl="6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7pPr>
            <a:lvl8pPr marL="3657600" marR="0" lvl="7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8pPr>
            <a:lvl9pPr marL="4114800" marR="0" lvl="8" indent="-22860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1pPr>
    <a:lvl2pPr marR="0" lvl="1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2pPr>
    <a:lvl3pPr marR="0" lvl="2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3pPr>
    <a:lvl4pPr marR="0" lvl="3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4pPr>
    <a:lvl5pPr marR="0" lvl="4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5pPr>
    <a:lvl6pPr marR="0" lvl="5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6pPr>
    <a:lvl7pPr marR="0" lvl="6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7pPr>
    <a:lvl8pPr marR="0" lvl="7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8pPr>
    <a:lvl9pPr marR="0" lvl="8" algn="r" rtl="1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013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2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970675" y="8772553"/>
            <a:ext cx="3038155" cy="461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775" tIns="44875" rIns="89775" bIns="4487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3955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9471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1" name="Google Shape;17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 txBox="1">
            <a:spLocks noGrp="1"/>
          </p:cNvSpPr>
          <p:nvPr>
            <p:ph type="body" idx="1"/>
          </p:nvPr>
        </p:nvSpPr>
        <p:spPr>
          <a:xfrm>
            <a:off x="701361" y="4387845"/>
            <a:ext cx="5607691" cy="4156077"/>
          </a:xfrm>
          <a:prstGeom prst="rect">
            <a:avLst/>
          </a:prstGeom>
        </p:spPr>
        <p:txBody>
          <a:bodyPr spcFirstLastPara="1" wrap="square" lIns="89775" tIns="44875" rIns="89775" bIns="448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5" name="Google Shape;25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" name="Google Shape;19;p1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0" name="Google Shape;20;p19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1" name="Google Shape;21;p19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cap="none">
                <a:solidFill>
                  <a:srgbClr val="00206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pic>
        <p:nvPicPr>
          <p:cNvPr id="24" name="Google Shape;24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81" y="0"/>
            <a:ext cx="1899719" cy="137222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Google Shape;25;p19"/>
          <p:cNvCxnSpPr/>
          <p:nvPr/>
        </p:nvCxnSpPr>
        <p:spPr>
          <a:xfrm>
            <a:off x="-1905000" y="152400"/>
            <a:ext cx="914400" cy="914400"/>
          </a:xfrm>
          <a:prstGeom prst="straightConnector1">
            <a:avLst/>
          </a:prstGeom>
          <a:noFill/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20"/>
          <p:cNvCxnSpPr/>
          <p:nvPr/>
        </p:nvCxnSpPr>
        <p:spPr>
          <a:xfrm>
            <a:off x="1295400" y="6360318"/>
            <a:ext cx="7838536" cy="0"/>
          </a:xfrm>
          <a:prstGeom prst="straightConnector1">
            <a:avLst/>
          </a:prstGeom>
          <a:noFill/>
          <a:ln w="15875" cap="flat" cmpd="sng">
            <a:solidFill>
              <a:srgbClr val="C80000">
                <a:alpha val="5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20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461248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Garamond"/>
              <a:buNone/>
              <a:defRPr sz="3600"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136" cy="49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ym typeface="Garamon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0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304800" y="1143007"/>
            <a:ext cx="8461248" cy="4952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5280" algn="r">
              <a:spcBef>
                <a:spcPts val="700"/>
              </a:spcBef>
              <a:spcAft>
                <a:spcPts val="0"/>
              </a:spcAft>
              <a:buSzPts val="1680"/>
              <a:buChar char="◻"/>
              <a:defRPr sz="2800">
                <a:sym typeface="Garamond"/>
              </a:defRPr>
            </a:lvl1pPr>
            <a:lvl2pPr marL="914400" lvl="1" indent="-335280" algn="r">
              <a:spcBef>
                <a:spcPts val="550"/>
              </a:spcBef>
              <a:spcAft>
                <a:spcPts val="0"/>
              </a:spcAft>
              <a:buSzPts val="1680"/>
              <a:buChar char="🞑"/>
              <a:defRPr sz="2400">
                <a:sym typeface="Garamond"/>
              </a:defRPr>
            </a:lvl2pPr>
            <a:lvl3pPr marL="1371600" lvl="2" indent="-323850" algn="r">
              <a:spcBef>
                <a:spcPts val="500"/>
              </a:spcBef>
              <a:spcAft>
                <a:spcPts val="0"/>
              </a:spcAft>
              <a:buSzPts val="1500"/>
              <a:buChar char="■"/>
              <a:defRPr sz="2000">
                <a:sym typeface="Garamond"/>
              </a:defRPr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 sz="1800">
                <a:sym typeface="Garamond"/>
              </a:defRPr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 sz="1800">
                <a:sym typeface="Garamond"/>
              </a:defRPr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40" name="Google Shape;40;p20"/>
          <p:cNvPicPr preferRelativeResize="0"/>
          <p:nvPr/>
        </p:nvPicPr>
        <p:blipFill rotWithShape="1">
          <a:blip r:embed="rId2">
            <a:alphaModFix/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6553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dt" idx="10"/>
          </p:nvPr>
        </p:nvSpPr>
        <p:spPr>
          <a:xfrm>
            <a:off x="6477000" y="6492875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pic>
        <p:nvPicPr>
          <p:cNvPr id="65" name="Google Shape;6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1811" y="0"/>
            <a:ext cx="1671119" cy="120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72" name="Google Shape;72;p23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700"/>
              </a:spcBef>
              <a:spcAft>
                <a:spcPts val="0"/>
              </a:spcAft>
              <a:buSzPts val="1200"/>
              <a:buFont typeface="Garamond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700"/>
              </a:spcBef>
              <a:spcAft>
                <a:spcPts val="0"/>
              </a:spcAft>
              <a:buSzPts val="1200"/>
              <a:buFont typeface="Garamond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0" name="Google Shape;80;p25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6"/>
          <p:cNvSpPr txBox="1">
            <a:spLocks noGrp="1"/>
          </p:cNvSpPr>
          <p:nvPr>
            <p:ph type="title"/>
          </p:nvPr>
        </p:nvSpPr>
        <p:spPr>
          <a:xfrm>
            <a:off x="609600" y="0"/>
            <a:ext cx="8077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sz="4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dt" idx="10"/>
          </p:nvPr>
        </p:nvSpPr>
        <p:spPr>
          <a:xfrm>
            <a:off x="0" y="6492875"/>
            <a:ext cx="137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spcBef>
                <a:spcPts val="700"/>
              </a:spcBef>
              <a:spcAft>
                <a:spcPts val="0"/>
              </a:spcAft>
              <a:buSzPts val="1020"/>
              <a:buFont typeface="Garamond"/>
              <a:buNone/>
              <a:defRPr sz="1700"/>
            </a:lvl1pPr>
            <a:lvl2pPr marL="914400" lvl="1" indent="-228600" algn="r">
              <a:spcBef>
                <a:spcPts val="550"/>
              </a:spcBef>
              <a:spcAft>
                <a:spcPts val="0"/>
              </a:spcAft>
              <a:buSzPts val="840"/>
              <a:buFont typeface="Garamond"/>
              <a:buNone/>
              <a:defRPr sz="1200"/>
            </a:lvl2pPr>
            <a:lvl3pPr marL="1371600" lvl="2" indent="-228600" algn="r">
              <a:spcBef>
                <a:spcPts val="500"/>
              </a:spcBef>
              <a:spcAft>
                <a:spcPts val="0"/>
              </a:spcAft>
              <a:buSzPts val="750"/>
              <a:buFont typeface="Garamond"/>
              <a:buNone/>
              <a:defRPr sz="1000"/>
            </a:lvl3pPr>
            <a:lvl4pPr marL="1828800" lvl="3" indent="-228600" algn="r">
              <a:spcBef>
                <a:spcPts val="400"/>
              </a:spcBef>
              <a:spcAft>
                <a:spcPts val="0"/>
              </a:spcAft>
              <a:buSzPts val="675"/>
              <a:buFont typeface="Garamond"/>
              <a:buNone/>
              <a:defRPr sz="900"/>
            </a:lvl4pPr>
            <a:lvl5pPr marL="2286000" lvl="4" indent="-228600" algn="r">
              <a:spcBef>
                <a:spcPts val="400"/>
              </a:spcBef>
              <a:spcAft>
                <a:spcPts val="0"/>
              </a:spcAft>
              <a:buSzPts val="585"/>
              <a:buFont typeface="Garamond"/>
              <a:buNone/>
              <a:defRPr sz="900"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/>
          <p:nvPr/>
        </p:nvSpPr>
        <p:spPr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8" name="Google Shape;88;p27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89" name="Google Shape;89;p27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aramond"/>
              <a:buNone/>
              <a:defRPr sz="28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/>
          <p:nvPr/>
        </p:nvSpPr>
        <p:spPr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2" name="Google Shape;92;p2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27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chemeClr val="lt1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 dirty="0"/>
          </a:p>
        </p:txBody>
      </p:sp>
      <p:sp>
        <p:nvSpPr>
          <p:cNvPr id="95" name="Google Shape;95;p27"/>
          <p:cNvSpPr>
            <a:spLocks noGrp="1"/>
          </p:cNvSpPr>
          <p:nvPr>
            <p:ph type="pic" idx="2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sym typeface="Garamond"/>
              </a:defRPr>
            </a:lvl1pPr>
            <a:lvl2pPr marR="0" lvl="1" algn="r" rtl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sym typeface="Garamond"/>
              </a:defRPr>
            </a:lvl2pPr>
            <a:lvl3pPr marR="0" lvl="2" algn="r" rtl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sym typeface="Garamond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5pPr>
            <a:lvl6pPr marR="0" lvl="5" algn="r" rtl="1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R="0" lvl="6" algn="r" rtl="1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R="0" lvl="7" algn="r" rtl="1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R="0" lvl="8" algn="r" rtl="1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body" idx="1"/>
          </p:nvPr>
        </p:nvSpPr>
        <p:spPr>
          <a:xfrm rot="5400000">
            <a:off x="2426208" y="-213360"/>
            <a:ext cx="4526280" cy="81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0" name="Google Shape;100;p28"/>
          <p:cNvSpPr txBox="1">
            <a:spLocks noGrp="1"/>
          </p:cNvSpPr>
          <p:nvPr>
            <p:ph type="ft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 dirty="0"/>
          </a:p>
        </p:txBody>
      </p:sp>
      <p:sp>
        <p:nvSpPr>
          <p:cNvPr id="101" name="Google Shape;101;p2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9"/>
          <p:cNvSpPr txBox="1">
            <a:spLocks noGrp="1"/>
          </p:cNvSpPr>
          <p:nvPr>
            <p:ph type="title"/>
          </p:nvPr>
        </p:nvSpPr>
        <p:spPr>
          <a:xfrm rot="5400000">
            <a:off x="4823619" y="2339181"/>
            <a:ext cx="55165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9"/>
          <p:cNvSpPr txBox="1">
            <a:spLocks noGrp="1"/>
          </p:cNvSpPr>
          <p:nvPr>
            <p:ph type="body" idx="1"/>
          </p:nvPr>
        </p:nvSpPr>
        <p:spPr>
          <a:xfrm rot="5400000">
            <a:off x="480218" y="586582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r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r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r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r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r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r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105" name="Google Shape;105;p29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6" name="Google Shape;106;p29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 dirty="0"/>
          </a:p>
        </p:txBody>
      </p:sp>
      <p:sp>
        <p:nvSpPr>
          <p:cNvPr id="107" name="Google Shape;107;p29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8" name="Google Shape;108;p29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9" name="Google Shape;109;p29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0" name="Google Shape;110;p29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sz="4400" b="0" i="0" u="none" strike="noStrike" cap="none">
                <a:solidFill>
                  <a:srgbClr val="002060"/>
                </a:solidFill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r" rtl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sym typeface="Garamond"/>
              </a:defRPr>
            </a:lvl1pPr>
            <a:lvl2pPr marL="914400" marR="0" lvl="1" indent="-344169" algn="r" rtl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lt1"/>
                </a:solidFill>
                <a:sym typeface="Garamond"/>
              </a:defRPr>
            </a:lvl2pPr>
            <a:lvl3pPr marL="1371600" marR="0" lvl="2" indent="-338137" algn="r" rtl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sym typeface="Garamond"/>
              </a:defRPr>
            </a:lvl3pPr>
            <a:lvl4pPr marL="1828800" marR="0" lvl="3" indent="-323850" algn="r" rtl="1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sym typeface="Garamond"/>
              </a:defRPr>
            </a:lvl4pPr>
            <a:lvl5pPr marL="2286000" marR="0" lvl="4" indent="-311150" algn="r" rtl="1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sym typeface="Garamond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2"/>
                </a:solidFill>
                <a:sym typeface="Garamond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sym typeface="Twentieth Century"/>
              </a:defRPr>
            </a:lvl9pPr>
          </a:lstStyle>
          <a:p>
            <a:endParaRPr dirty="0"/>
          </a:p>
        </p:txBody>
      </p:sp>
      <p:sp>
        <p:nvSpPr>
          <p:cNvPr id="13" name="Google Shape;13;p17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" name="Google Shape;14;p1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" name="Google Shape;15;p1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1pPr>
            <a:lvl2pPr marL="0" marR="0" lvl="1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2pPr>
            <a:lvl3pPr marL="0" marR="0" lvl="2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3pPr>
            <a:lvl4pPr marL="0" marR="0" lvl="3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4pPr>
            <a:lvl5pPr marL="0" marR="0" lvl="4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5pPr>
            <a:lvl6pPr marL="0" marR="0" lvl="5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L="0" marR="0" lvl="6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L="0" marR="0" lvl="7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L="0" marR="0" lvl="8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Garamond"/>
              <a:buNone/>
              <a:defRPr sz="4400" b="0" i="0" u="none" strike="noStrike" cap="none">
                <a:solidFill>
                  <a:srgbClr val="002060"/>
                </a:solidFill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r" rtl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sym typeface="Garamond"/>
              </a:defRPr>
            </a:lvl1pPr>
            <a:lvl2pPr marL="914400" marR="0" lvl="1" indent="-344169" algn="r" rtl="1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sym typeface="Garamond"/>
              </a:defRPr>
            </a:lvl2pPr>
            <a:lvl3pPr marL="1371600" marR="0" lvl="2" indent="-338137" algn="r" rtl="1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sym typeface="Garamond"/>
              </a:defRPr>
            </a:lvl3pPr>
            <a:lvl4pPr marL="1828800" marR="0" lvl="3" indent="-323850" algn="r" rtl="1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4pPr>
            <a:lvl5pPr marL="2286000" marR="0" lvl="4" indent="-311150" algn="r" rtl="1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sym typeface="Garamond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endParaRPr dirty="0"/>
          </a:p>
        </p:txBody>
      </p:sp>
      <p:sp>
        <p:nvSpPr>
          <p:cNvPr id="30" name="Google Shape;30;p1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1" name="Google Shape;31;p1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" name="Google Shape;32;p16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1pPr>
            <a:lvl2pPr marL="0" marR="0" lvl="1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2pPr>
            <a:lvl3pPr marL="0" marR="0" lvl="2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3pPr>
            <a:lvl4pPr marL="0" marR="0" lvl="3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4pPr>
            <a:lvl5pPr marL="0" marR="0" lvl="4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5pPr>
            <a:lvl6pPr marL="0" marR="0" lvl="5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6pPr>
            <a:lvl7pPr marL="0" marR="0" lvl="6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7pPr>
            <a:lvl8pPr marL="0" marR="0" lvl="7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8pPr>
            <a:lvl9pPr marL="0" marR="0" lvl="8" indent="0" algn="ctr" rtl="1">
              <a:spcBef>
                <a:spcPts val="0"/>
              </a:spcBef>
              <a:buNone/>
              <a:defRPr sz="1400" b="1" i="0" u="none" strike="noStrike" cap="none">
                <a:solidFill>
                  <a:schemeClr val="lt1"/>
                </a:solidFill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1pPr>
      <a:lvl2pPr marR="0" lvl="1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2pPr>
      <a:lvl3pPr marR="0" lvl="2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3pPr>
      <a:lvl4pPr marR="0" lvl="3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4pPr>
      <a:lvl5pPr marR="0" lvl="4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5pPr>
      <a:lvl6pPr marR="0" lvl="5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6pPr>
      <a:lvl7pPr marR="0" lvl="6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7pPr>
      <a:lvl8pPr marR="0" lvl="7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8pPr>
      <a:lvl9pPr marR="0" lvl="8" algn="r" rtl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0" y="4561874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aramond"/>
              <a:buNone/>
            </a:pPr>
            <a:r>
              <a:rPr lang="ar-SA" sz="3800" b="1" dirty="0">
                <a:latin typeface="Calibri" panose="020F0502020204030204" pitchFamily="34" charset="0"/>
                <a:cs typeface="Calibri" panose="020F0502020204030204" pitchFamily="34" charset="0"/>
              </a:rPr>
              <a:t>د ایل کاجون ښار</a:t>
            </a:r>
            <a:br>
              <a:rPr lang="ar-SA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3800" dirty="0">
                <a:latin typeface="Calibri" panose="020F0502020204030204" pitchFamily="34" charset="0"/>
                <a:cs typeface="Calibri" panose="020F0502020204030204" pitchFamily="34" charset="0"/>
              </a:rPr>
              <a:t>د ولسوالیو بیرته ټاکلو معرفي کول</a:t>
            </a:r>
          </a:p>
        </p:txBody>
      </p:sp>
      <p:sp>
        <p:nvSpPr>
          <p:cNvPr id="117" name="Google Shape;117;p1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latin typeface="Calibri" panose="020F0502020204030204" pitchFamily="34" charset="0"/>
                <a:ea typeface="EB Garamond"/>
                <a:cs typeface="Calibri" panose="020F0502020204030204" pitchFamily="34" charset="0"/>
                <a:sym typeface="EB Garamond"/>
              </a:rPr>
              <a:t>د 2021 جولای 14</a:t>
            </a:r>
          </a:p>
        </p:txBody>
      </p:sp>
      <p:sp>
        <p:nvSpPr>
          <p:cNvPr id="120" name="Google Shape;120;p1"/>
          <p:cNvSpPr txBox="1"/>
          <p:nvPr/>
        </p:nvSpPr>
        <p:spPr>
          <a:xfrm>
            <a:off x="2514600" y="861698"/>
            <a:ext cx="6629400" cy="66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Garamond"/>
              <a:buNone/>
            </a:pPr>
            <a:endParaRPr sz="3200" b="0" i="0" u="none" strike="noStrike" cap="none" dirty="0">
              <a:solidFill>
                <a:srgbClr val="00206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F4B516-A308-40D7-A1C3-790BF1F996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ar-SA" sz="2000" dirty="0">
                <a:latin typeface="Calibri" panose="020F0502020204030204" pitchFamily="34" charset="0"/>
                <a:cs typeface="Calibri" panose="020F0502020204030204" pitchFamily="34" charset="0"/>
              </a:rPr>
              <a:t>شینن کیلي، مشاور</a:t>
            </a:r>
          </a:p>
          <a:p>
            <a:pPr algn="r"/>
            <a:r>
              <a:rPr lang="ar-SA" sz="2000" dirty="0">
                <a:latin typeface="Calibri" panose="020F0502020204030204" pitchFamily="34" charset="0"/>
                <a:cs typeface="Calibri" panose="020F0502020204030204" pitchFamily="34" charset="0"/>
              </a:rPr>
              <a:t>د ملي دموګرافیک کارپوریشن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C0C725-767A-427A-BE57-098AFD8BB9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867" y="1529839"/>
            <a:ext cx="3389248" cy="25018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راتلونکې مرحلې</a:t>
            </a:r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 lang="en-US"/>
          </a:p>
        </p:txBody>
      </p:sp>
      <p:sp>
        <p:nvSpPr>
          <p:cNvPr id="258" name="Google Shape;258;p14"/>
          <p:cNvSpPr txBox="1">
            <a:spLocks noGrp="1"/>
          </p:cNvSpPr>
          <p:nvPr>
            <p:ph type="body" idx="1"/>
          </p:nvPr>
        </p:nvSpPr>
        <p:spPr>
          <a:xfrm>
            <a:off x="674700" y="1481089"/>
            <a:ext cx="7794600" cy="469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نورو معلوماتو لپاره د ایل کاجون ښار د ولسوالیو بیرته ټاکلو پاڼې ته لاسرسی ومومئ:</a:t>
            </a:r>
          </a:p>
          <a:p>
            <a:pPr marL="0" lvl="0" indent="0" algn="ct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www.elcajon.gov/redistricting</a:t>
            </a:r>
          </a:p>
          <a:p>
            <a:pPr marL="0" lvl="0" indent="0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نظرونه ورکړئ:</a:t>
            </a:r>
          </a:p>
          <a:p>
            <a:pPr marL="0" lvl="0" indent="0" algn="ct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redistricting@elcajon.gov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ar-SA" sz="2400" b="1" u="sng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دوهمه عامه اوریدا (د سپتمبر 8)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اړوند ټولنو په اړه نور بحث او اقدامات</a:t>
            </a:r>
          </a:p>
          <a:p>
            <a:pPr marL="0" indent="0">
              <a:buNone/>
            </a:pPr>
            <a:r>
              <a:rPr lang="ar-SA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عامه نقشو وسایلو معرفي کول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2400" b="1" dirty="0">
              <a:solidFill>
                <a:srgbClr val="C1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0" name="Google Shape;260;p14"/>
          <p:cNvCxnSpPr/>
          <p:nvPr/>
        </p:nvCxnSpPr>
        <p:spPr>
          <a:xfrm>
            <a:off x="3057000" y="12954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1" name="Google Shape;261;p14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136" cy="49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  <p:extLst>
      <p:ext uri="{BB962C8B-B14F-4D97-AF65-F5344CB8AC3E}">
        <p14:creationId xmlns:p14="http://schemas.microsoft.com/office/powerpoint/2010/main" val="329398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"/>
          <p:cNvSpPr txBox="1">
            <a:spLocks noGrp="1"/>
          </p:cNvSpPr>
          <p:nvPr>
            <p:ph type="title"/>
          </p:nvPr>
        </p:nvSpPr>
        <p:spPr>
          <a:xfrm>
            <a:off x="341400" y="210533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د ولسوالیو بیرته ټاکلو پروسه</a:t>
            </a:r>
          </a:p>
        </p:txBody>
      </p:sp>
      <p:sp>
        <p:nvSpPr>
          <p:cNvPr id="128" name="Google Shape;128;p2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  <p:cxnSp>
        <p:nvCxnSpPr>
          <p:cNvPr id="131" name="Google Shape;131;p2"/>
          <p:cNvCxnSpPr/>
          <p:nvPr/>
        </p:nvCxnSpPr>
        <p:spPr>
          <a:xfrm>
            <a:off x="3043500" y="1230925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2" name="Google Shape;132;p2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B1E4F10-1059-40B5-BBD3-2998DACAE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278645"/>
              </p:ext>
            </p:extLst>
          </p:nvPr>
        </p:nvGraphicFramePr>
        <p:xfrm>
          <a:off x="604051" y="1558172"/>
          <a:ext cx="7935897" cy="3955461"/>
        </p:xfrm>
        <a:graphic>
          <a:graphicData uri="http://schemas.openxmlformats.org/drawingml/2006/table">
            <a:tbl>
              <a:tblPr rtl="1" firstRow="1" bandRow="1">
                <a:tableStyleId>{91E02EA7-3355-43AC-B759-658271C0D923}</a:tableStyleId>
              </a:tblPr>
              <a:tblGrid>
                <a:gridCol w="2547152">
                  <a:extLst>
                    <a:ext uri="{9D8B030D-6E8A-4147-A177-3AD203B41FA5}">
                      <a16:colId xmlns:a16="http://schemas.microsoft.com/office/drawing/2014/main" val="1760388509"/>
                    </a:ext>
                  </a:extLst>
                </a:gridCol>
                <a:gridCol w="5388745">
                  <a:extLst>
                    <a:ext uri="{9D8B030D-6E8A-4147-A177-3AD203B41FA5}">
                      <a16:colId xmlns:a16="http://schemas.microsoft.com/office/drawing/2014/main" val="2970580635"/>
                    </a:ext>
                  </a:extLst>
                </a:gridCol>
              </a:tblGrid>
              <a:tr h="284723">
                <a:tc>
                  <a:txBody>
                    <a:bodyPr/>
                    <a:lstStyle/>
                    <a:p>
                      <a:r>
                        <a:rPr lang="ar-SA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مرحله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شرح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1814"/>
                  </a:ext>
                </a:extLst>
              </a:tr>
              <a:tr h="51810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لومړنۍ عامه اوریدا</a:t>
                      </a:r>
                    </a:p>
                    <a:p>
                      <a:pPr algn="ctr"/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جولای 14</a:t>
                      </a:r>
                      <a:r>
                        <a:rPr lang="ar-SA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پیښ لیک بریښنالیکونو د صدور نه مخکې په لاره اچول شوې</a:t>
                      </a:r>
                    </a:p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پروسې او د پام وړ ټولنو په اړه پوهاوی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253282"/>
                  </a:ext>
                </a:extLst>
              </a:tr>
              <a:tr h="518103">
                <a:tc>
                  <a:txBody>
                    <a:bodyPr/>
                    <a:lstStyle/>
                    <a:p>
                      <a:pPr algn="ctr"/>
                      <a:r>
                        <a:rPr lang="ar-SA" sz="12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سرشمیرنې ډیټا خپریدل</a:t>
                      </a:r>
                    </a:p>
                    <a:p>
                      <a:pPr algn="ctr"/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اګست نیمایی/آخر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سرشمیرنې دفتر د 2020 کال د نفوس رسمي سرشمیرنې ډیټا خپره کړه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201228"/>
                  </a:ext>
                </a:extLst>
              </a:tr>
              <a:tr h="731440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عامه اوریدا لمبر 2</a:t>
                      </a:r>
                    </a:p>
                    <a:p>
                      <a:pPr algn="ctr"/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سپتمبر 8</a:t>
                      </a:r>
                      <a:r>
                        <a:rPr lang="ar-SA" sz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پروسې په اړه د پوهاوي دوام او د پام وړ اړوند ټولنو په اړه د نظرونو او تبصرو راټولول</a:t>
                      </a:r>
                    </a:p>
                    <a:p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عامه استعمال لپاره د آنلاین نقشې وسایلو عمومي لید وړاندې کول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31153"/>
                  </a:ext>
                </a:extLst>
              </a:tr>
              <a:tr h="475773">
                <a:tc>
                  <a:txBody>
                    <a:bodyPr/>
                    <a:lstStyle/>
                    <a:p>
                      <a:pPr algn="ctr"/>
                      <a:r>
                        <a:rPr lang="ar-SA" sz="12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کالیفورنیا ډیټا خپریدل</a:t>
                      </a:r>
                    </a:p>
                    <a:p>
                      <a:pPr algn="ctr"/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سپتمر آخر/د اکتوبر پیل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کالیفورنیا د 2020 کال د "زنداني تنظیم شوې" ولسوالیو بیرته ټاکلو رسمي ډیټا خپره کړه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035107"/>
                  </a:ext>
                </a:extLst>
              </a:tr>
              <a:tr h="475773">
                <a:tc>
                  <a:txBody>
                    <a:bodyPr/>
                    <a:lstStyle/>
                    <a:p>
                      <a:pPr algn="ctr"/>
                      <a:r>
                        <a:rPr lang="ar-SA" sz="12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عامه اوریدا لمبر 3</a:t>
                      </a:r>
                    </a:p>
                    <a:p>
                      <a:pPr algn="ctr"/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نومبر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پیښ لیک نقشو په اړه بحث او بیاکتنه</a:t>
                      </a:r>
                    </a:p>
                    <a:p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پیښ لیک نقشو په اړه د خلکو نه د فیډبیک راټولول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402929"/>
                  </a:ext>
                </a:extLst>
              </a:tr>
              <a:tr h="475773">
                <a:tc>
                  <a:txBody>
                    <a:bodyPr/>
                    <a:lstStyle/>
                    <a:p>
                      <a:pPr algn="ctr"/>
                      <a:r>
                        <a:rPr lang="ar-SA" sz="12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عامه اوریدا لمبر 4</a:t>
                      </a:r>
                    </a:p>
                    <a:p>
                      <a:pPr algn="ctr"/>
                      <a:r>
                        <a:rPr lang="ar-SA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جنوري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اصلاح شوي نقشې آنلاین پوسټ شوي او د ایل کاجون ښار کې موجود دي</a:t>
                      </a:r>
                    </a:p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سپارښتنه شوي نهایی نقشې انتخابونو باندې بحث کول او سمون ورکول او د ټاکنو لړۍ باندې غږیدل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5837"/>
                  </a:ext>
                </a:extLst>
              </a:tr>
              <a:tr h="475773">
                <a:tc>
                  <a:txBody>
                    <a:bodyPr/>
                    <a:lstStyle/>
                    <a:p>
                      <a:pPr algn="ctr"/>
                      <a:r>
                        <a:rPr lang="ar-SA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نقشې د منل کیدو نهایی نیټه</a:t>
                      </a:r>
                    </a:p>
                    <a:p>
                      <a:pPr algn="ctr"/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2020 اپریل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(ټاکنې منفي 205 ورځې)</a:t>
                      </a:r>
                    </a:p>
                    <a:p>
                      <a:r>
                        <a:rPr lang="ar-SA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 نقشې حکم منلو لپاره قانوني اخرنۍ نیټه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691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41400" y="213275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موږ ولې دا بیاځل دومره ژر کوو؟</a:t>
            </a:r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688350" y="1259723"/>
            <a:ext cx="7767300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په هرو 10 کلونو کې فدرالي حکومت سرشمیرنه کوي او هر ښار باید خپلې ټاکنیزې ولسوالۍ تازه کړي ترڅو د نفوس وروستي ارقام پکې منعکس شي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ایل کاجون ښار، د 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اقدام له لارې، په 2016 کې د سترو ټاکنو څخه د ولسوالۍ ټاکنیز سیسټم ته لیږد ته رایه ورکړه.  د ولسوالۍ نقشې د 2010 نفوس شمیرنې په کارولو سره په 2017 کې جوړې شوې وې.  د 2018 کال لومړۍ ټاکنې وې چې د ښار شورا غړي پکې د ولسوالۍ له مخې ټاکل شوي و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آیا د ولسوالیو جوړښت په واقعیت کې دومره بدل شوی دی چې نوې نقشې ته اړتیا ده؟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SzPts val="1200"/>
              <a:buNone/>
            </a:pP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نفوس تازه ارقام ممکن وښئ چې اوسنۍ ولسوالۍ توازن نلري او د نوي کالیفورنیا مناسب نقشو قانون نوی معیار جوړ کړی دی چې باید په پام کې ونیول شي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7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203875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8" name="Google Shape;158;p4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"/>
          <p:cNvSpPr txBox="1">
            <a:spLocks noGrp="1"/>
          </p:cNvSpPr>
          <p:nvPr>
            <p:ph type="body" idx="4294967295"/>
          </p:nvPr>
        </p:nvSpPr>
        <p:spPr>
          <a:xfrm>
            <a:off x="150873" y="1983575"/>
            <a:ext cx="3007200" cy="3892800"/>
          </a:xfrm>
          <a:prstGeom prst="rect">
            <a:avLst/>
          </a:prstGeom>
          <a:noFill/>
          <a:ln w="9525" cap="flat" cmpd="sng">
            <a:solidFill>
              <a:srgbClr val="AFC9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مختلف ټاکنو کلونو ته اوښتل شوي رایه ورکونکو کمول</a:t>
            </a: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رایه ورکونکو انتخابونو درناوی کول/په دفتر کې دوام</a:t>
            </a: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نفوس راتلونکې وده</a:t>
            </a: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شته ولسوالیو هستې ساتل</a:t>
            </a:r>
          </a:p>
        </p:txBody>
      </p:sp>
      <p:sp>
        <p:nvSpPr>
          <p:cNvPr id="141" name="Google Shape;141;p3"/>
          <p:cNvSpPr txBox="1"/>
          <p:nvPr/>
        </p:nvSpPr>
        <p:spPr>
          <a:xfrm>
            <a:off x="3286220" y="1368525"/>
            <a:ext cx="3039600" cy="639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ar-SA" sz="18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2.</a:t>
            </a:r>
            <a:r>
              <a:rPr lang="en-US" sz="18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800" b="1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د ښارونو لپاره د کالیفورنیا معیار</a:t>
            </a:r>
          </a:p>
        </p:txBody>
      </p:sp>
      <p:sp>
        <p:nvSpPr>
          <p:cNvPr id="143" name="Google Shape;143;p3"/>
          <p:cNvSpPr txBox="1"/>
          <p:nvPr/>
        </p:nvSpPr>
        <p:spPr>
          <a:xfrm>
            <a:off x="3301133" y="1983575"/>
            <a:ext cx="3009600" cy="3892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1.</a:t>
            </a:r>
            <a:r>
              <a:rPr lang="en-US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له جغرافیه ای پلوه سره وصل</a:t>
            </a:r>
          </a:p>
          <a:p>
            <a:pPr marL="0" marR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2.</a:t>
            </a:r>
            <a:r>
              <a:rPr lang="en-US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ناویشل شوې ګاونډونه او "اړوند ټولنې" </a:t>
            </a:r>
            <a:br>
              <a:rPr lang="ar-SA" sz="18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</a:br>
            <a:r>
              <a:rPr lang="ar-SA" sz="1450" b="0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(ټولنیز – اقتصادي جغرافیه ای ساحې چې باید یوځای وساتل شي)</a:t>
            </a:r>
          </a:p>
          <a:p>
            <a:pPr marL="0" marR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3.</a:t>
            </a:r>
            <a:r>
              <a:rPr lang="en-US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په اسانۍ سره د پیژندل کیدو وړ پولې</a:t>
            </a:r>
          </a:p>
          <a:p>
            <a:pPr marL="0" marR="0" lvl="0" indent="0" algn="r" rtl="1">
              <a:spcBef>
                <a:spcPts val="700"/>
              </a:spcBef>
              <a:spcAft>
                <a:spcPts val="0"/>
              </a:spcAft>
              <a:buNone/>
            </a:pP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4.</a:t>
            </a:r>
            <a:r>
              <a:rPr lang="en-US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6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متراکم</a:t>
            </a:r>
            <a:br>
              <a:rPr lang="ar-SA" sz="1800" b="1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</a:br>
            <a:r>
              <a:rPr lang="ar-SA" sz="1450" b="0" i="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(د خلکو یوې لیرې ډلې ته د رسیدو لپاره د خلکو بلې ډلې څخه نه تیریدل یا نه بای پاس کول)</a:t>
            </a:r>
          </a:p>
          <a:p>
            <a: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endParaRPr lang="en-US" sz="1600" b="1" u="none" strike="noStrike" cap="none" dirty="0">
              <a:solidFill>
                <a:srgbClr val="C13F3F"/>
              </a:solidFill>
              <a:latin typeface="Calibri" panose="020F0502020204030204" pitchFamily="34" charset="0"/>
              <a:ea typeface="Garamond"/>
              <a:cs typeface="Calibri" panose="020F0502020204030204" pitchFamily="34" charset="0"/>
              <a:sym typeface="Garamond"/>
            </a:endParaRPr>
          </a:p>
          <a:p>
            <a:pPr marL="0" marR="0" lvl="0" indent="0" algn="r" rtl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Noto Sans Symbols"/>
              <a:buNone/>
            </a:pPr>
            <a:r>
              <a:rPr lang="ar-SA" sz="1600" b="1" u="none" strike="noStrike" cap="none" dirty="0">
                <a:solidFill>
                  <a:srgbClr val="C13F3F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منع دي:</a:t>
            </a:r>
          </a:p>
          <a:p>
            <a:pPr marL="0" marR="0" lvl="0" indent="0" algn="r" rtl="1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</a:pPr>
            <a:r>
              <a:rPr lang="ar-SA" sz="1450" b="0" u="none" strike="noStrike" cap="none" dirty="0">
                <a:solidFill>
                  <a:srgbClr val="C13F3F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"د کومې سیاسي ډلې په ګټه یا پروړاندې باید تبعیض ونشي."</a:t>
            </a:r>
          </a:p>
        </p:txBody>
      </p:sp>
      <p:sp>
        <p:nvSpPr>
          <p:cNvPr id="144" name="Google Shape;144;p3"/>
          <p:cNvSpPr txBox="1"/>
          <p:nvPr/>
        </p:nvSpPr>
        <p:spPr>
          <a:xfrm>
            <a:off x="148610" y="1368525"/>
            <a:ext cx="3007200" cy="6399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ar-SA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3.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د ولسوالیو بیرته ټاکلو نور</a:t>
            </a:r>
            <a:br>
              <a:rPr lang="en-US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</a:br>
            <a:r>
              <a:rPr lang="ar-SA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دودیز اصول</a:t>
            </a:r>
          </a:p>
        </p:txBody>
      </p:sp>
      <p:sp>
        <p:nvSpPr>
          <p:cNvPr id="145" name="Google Shape;145;p3"/>
          <p:cNvSpPr txBox="1">
            <a:spLocks noGrp="1"/>
          </p:cNvSpPr>
          <p:nvPr>
            <p:ph type="title"/>
          </p:nvPr>
        </p:nvSpPr>
        <p:spPr>
          <a:xfrm>
            <a:off x="1103250" y="94664"/>
            <a:ext cx="69375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د ولسوالیو بیرته ټاکلو مقررات او اهداف</a:t>
            </a:r>
          </a:p>
        </p:txBody>
      </p:sp>
      <p:sp>
        <p:nvSpPr>
          <p:cNvPr id="146" name="Google Shape;146;p3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7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  <p:cxnSp>
        <p:nvCxnSpPr>
          <p:cNvPr id="147" name="Google Shape;147;p3"/>
          <p:cNvCxnSpPr/>
          <p:nvPr/>
        </p:nvCxnSpPr>
        <p:spPr>
          <a:xfrm>
            <a:off x="3057000" y="1085275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3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  <p:sp>
        <p:nvSpPr>
          <p:cNvPr id="13" name="Google Shape;138;p3">
            <a:extLst>
              <a:ext uri="{FF2B5EF4-FFF2-40B4-BE49-F238E27FC236}">
                <a16:creationId xmlns:a16="http://schemas.microsoft.com/office/drawing/2014/main" id="{0093AD3E-24FB-43BF-8289-A359D3FA6C34}"/>
              </a:ext>
            </a:extLst>
          </p:cNvPr>
          <p:cNvSpPr txBox="1">
            <a:spLocks/>
          </p:cNvSpPr>
          <p:nvPr/>
        </p:nvSpPr>
        <p:spPr>
          <a:xfrm>
            <a:off x="6439337" y="2013046"/>
            <a:ext cx="2590800" cy="1413000"/>
          </a:xfrm>
          <a:prstGeom prst="rect">
            <a:avLst/>
          </a:prstGeom>
          <a:noFill/>
          <a:ln w="9525" cap="flat" cmpd="sng">
            <a:solidFill>
              <a:srgbClr val="C1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9090" algn="r" rtl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sym typeface="Garamond"/>
              </a:defRPr>
            </a:lvl1pPr>
            <a:lvl2pPr marL="914400" marR="0" lvl="1" indent="-344169" algn="r" rtl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sym typeface="Garamond"/>
              </a:defRPr>
            </a:lvl2pPr>
            <a:lvl3pPr marL="1371600" marR="0" lvl="2" indent="-338137" algn="r" rtl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sym typeface="Garamond"/>
              </a:defRPr>
            </a:lvl3pPr>
            <a:lvl4pPr marL="1828800" marR="0" lvl="3" indent="-32385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4pPr>
            <a:lvl5pPr marL="2286000" marR="0" lvl="4" indent="-311150" algn="r" rtl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sym typeface="Garamond"/>
              </a:defRPr>
            </a:lvl5pPr>
            <a:lvl6pPr marL="2743200" marR="0" lvl="5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6pPr>
            <a:lvl7pPr marL="3200400" marR="0" lvl="6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7pPr>
            <a:lvl8pPr marL="3657600" marR="0" lvl="7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8pPr>
            <a:lvl9pPr marL="4114800" marR="0" lvl="8" indent="-342900" algn="r" rtl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sym typeface="Twentieth Century"/>
              </a:defRPr>
            </a:lvl9pPr>
          </a:lstStyle>
          <a:p>
            <a:pPr marL="0" indent="0">
              <a:spcBef>
                <a:spcPts val="0"/>
              </a:spcBef>
              <a:buFont typeface="Noto Sans Symbols"/>
              <a:buNone/>
            </a:pPr>
            <a:r>
              <a:rPr lang="ps-AF" sz="6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مساوي نفوس</a:t>
            </a:r>
          </a:p>
          <a:p>
            <a:pPr marL="0" indent="0">
              <a:buFont typeface="Noto Sans Symbols"/>
              <a:buNone/>
            </a:pPr>
            <a:r>
              <a:rPr lang="ps-AF" sz="6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فدرال</a:t>
            </a:r>
            <a:r>
              <a:rPr lang="ps-AF" sz="64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s-AF" sz="6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د رایه ورکولو حقونو قانون</a:t>
            </a:r>
          </a:p>
          <a:p>
            <a:pPr marL="0" indent="0">
              <a:buFont typeface="Noto Sans Symbols"/>
              <a:buNone/>
            </a:pPr>
            <a:r>
              <a:rPr lang="ps-AF" sz="6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نژاد پرستۍ له مخې د پولو نه ټاکل</a:t>
            </a:r>
          </a:p>
          <a:p>
            <a:pPr marL="640080" lvl="1" indent="-175641" algn="l" rtl="0">
              <a:buSzPct val="70000"/>
              <a:buFont typeface="Noto Sans Symbols"/>
              <a:buNone/>
            </a:pPr>
            <a:endParaRPr lang="ps-AF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oogle Shape;140;p3">
            <a:extLst>
              <a:ext uri="{FF2B5EF4-FFF2-40B4-BE49-F238E27FC236}">
                <a16:creationId xmlns:a16="http://schemas.microsoft.com/office/drawing/2014/main" id="{57CE5E34-BA1D-4522-9F8F-511702879778}"/>
              </a:ext>
            </a:extLst>
          </p:cNvPr>
          <p:cNvSpPr txBox="1"/>
          <p:nvPr/>
        </p:nvSpPr>
        <p:spPr>
          <a:xfrm>
            <a:off x="6439337" y="1368522"/>
            <a:ext cx="2590800" cy="639900"/>
          </a:xfrm>
          <a:prstGeom prst="rect">
            <a:avLst/>
          </a:prstGeom>
          <a:solidFill>
            <a:srgbClr val="C1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"/>
              <a:buFont typeface="Noto Sans Symbols"/>
              <a:buNone/>
            </a:pPr>
            <a:r>
              <a:rPr lang="ar-SA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1.</a:t>
            </a:r>
            <a:r>
              <a:rPr lang="en-US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</a:t>
            </a:r>
            <a:r>
              <a:rPr lang="ar-SA" sz="1800" b="1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فدرالي قوانین</a:t>
            </a:r>
          </a:p>
        </p:txBody>
      </p:sp>
      <p:pic>
        <p:nvPicPr>
          <p:cNvPr id="15" name="Google Shape;142;p3">
            <a:extLst>
              <a:ext uri="{FF2B5EF4-FFF2-40B4-BE49-F238E27FC236}">
                <a16:creationId xmlns:a16="http://schemas.microsoft.com/office/drawing/2014/main" id="{97C5953B-2D1A-4C25-B8FB-551133F3E7C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06186" y="4247200"/>
            <a:ext cx="2457125" cy="162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341400" y="213275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د ګاونډ ټاکل</a:t>
            </a:r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688350" y="1522200"/>
            <a:ext cx="7767300" cy="4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لومړۍ پوښتنه:</a:t>
            </a:r>
            <a:r>
              <a:rPr lang="en-US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ستاسې ګاونډ کوم دی؟</a:t>
            </a: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2مه پوښتنه:</a:t>
            </a:r>
            <a:r>
              <a:rPr lang="en-US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دې جغرافیه پولې کومې دي؟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60"/>
              <a:buNone/>
            </a:pPr>
            <a:endParaRPr sz="10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SzPts val="960"/>
              <a:buNone/>
            </a:pP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ګاونډ ټاکلو یا تعریف کولو فزیکي بڼو مثالونه:</a:t>
            </a:r>
          </a:p>
          <a:p>
            <a:pPr marL="777240" lvl="0" indent="-38608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ګاونډ د ویشلو طبیعي کرښې لکه لویه لاره یا ستر سړکونه، سیندونه، کانالونه او/یا غونډۍ</a:t>
            </a:r>
          </a:p>
          <a:p>
            <a:pPr marL="777240" lvl="0" indent="-38608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پارکونو یا ښوونځیو شاوخوا ساحې</a:t>
            </a:r>
          </a:p>
          <a:p>
            <a:pPr marL="777240" lvl="0" indent="-38608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ګاونډ نورې نښې</a:t>
            </a:r>
          </a:p>
          <a:p>
            <a:pPr marL="32004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70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عامه شهادت نه شتون په صورت کې، د پلان ریکارډ او نور ورته اسناد د دې حدود یا تعریف وړاندې کولی شي.</a:t>
            </a:r>
          </a:p>
        </p:txBody>
      </p:sp>
      <p:pic>
        <p:nvPicPr>
          <p:cNvPr id="155" name="Google Shape;15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97773" y="5643581"/>
            <a:ext cx="3546227" cy="678771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7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 lang="en-US"/>
          </a:p>
        </p:txBody>
      </p:sp>
      <p:cxnSp>
        <p:nvCxnSpPr>
          <p:cNvPr id="157" name="Google Shape;157;p4"/>
          <p:cNvCxnSpPr/>
          <p:nvPr/>
        </p:nvCxnSpPr>
        <p:spPr>
          <a:xfrm>
            <a:off x="3043500" y="1203875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8" name="Google Shape;158;p4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  <p:extLst>
      <p:ext uri="{BB962C8B-B14F-4D97-AF65-F5344CB8AC3E}">
        <p14:creationId xmlns:p14="http://schemas.microsoft.com/office/powerpoint/2010/main" val="253351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>
            <a:spLocks noGrp="1"/>
          </p:cNvSpPr>
          <p:nvPr>
            <p:ph type="title"/>
          </p:nvPr>
        </p:nvSpPr>
        <p:spPr>
          <a:xfrm>
            <a:off x="5103" y="152974"/>
            <a:ext cx="913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Garamond"/>
              <a:buNone/>
            </a:pPr>
            <a:r>
              <a:rPr lang="ar-SA" sz="3640" b="1" dirty="0">
                <a:latin typeface="Calibri" panose="020F0502020204030204" pitchFamily="34" charset="0"/>
                <a:cs typeface="Calibri" panose="020F0502020204030204" pitchFamily="34" charset="0"/>
              </a:rPr>
              <a:t>د ګاونډ ورهاخوا:</a:t>
            </a:r>
            <a:br>
              <a:rPr lang="ar-SA" sz="364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ar-SA" sz="3640" b="1" dirty="0">
                <a:latin typeface="Calibri" panose="020F0502020204030204" pitchFamily="34" charset="0"/>
                <a:cs typeface="Calibri" panose="020F0502020204030204" pitchFamily="34" charset="0"/>
              </a:rPr>
              <a:t>د اړوند ټولنو ټاکل یا تعریف کول</a:t>
            </a:r>
          </a:p>
        </p:txBody>
      </p:sp>
      <p:sp>
        <p:nvSpPr>
          <p:cNvPr id="164" name="Google Shape;164;p5"/>
          <p:cNvSpPr txBox="1">
            <a:spLocks noGrp="1"/>
          </p:cNvSpPr>
          <p:nvPr>
            <p:ph type="body" idx="1"/>
          </p:nvPr>
        </p:nvSpPr>
        <p:spPr>
          <a:xfrm>
            <a:off x="341400" y="1646575"/>
            <a:ext cx="8461200" cy="43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لومړۍ پوښتنه:</a:t>
            </a:r>
            <a:r>
              <a:rPr lang="en-US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څه شی ستاسې ټولنه تعریف کوي؟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جغرافیه ای ساحه، جمع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شریک مسایل یا مشخصات</a:t>
            </a:r>
          </a:p>
          <a:p>
            <a:pPr marL="1097280" lvl="1" indent="-317500" algn="r" rtl="1">
              <a:spcBef>
                <a:spcPts val="55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Wingdings" pitchFamily="2" charset="2"/>
              <a:buChar char="§"/>
            </a:pPr>
            <a:r>
              <a:rPr lang="ar-SA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شریکې ټولنیزې یا اقتصادي ګټې</a:t>
            </a:r>
          </a:p>
          <a:p>
            <a:pPr marL="1097280" lvl="1" indent="-317500" algn="r" rtl="1">
              <a:spcBef>
                <a:spcPts val="55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Wingdings" pitchFamily="2" charset="2"/>
              <a:buChar char="§"/>
            </a:pPr>
            <a:r>
              <a:rPr lang="ar-SA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کاونټي پالیسیو د اغیزې لاندې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موږ ته "د خپلې ټولنې کیسه" وکړئ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10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2مه پوښتنه:</a:t>
            </a:r>
            <a:r>
              <a:rPr lang="en-US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آیا دا ټولنه به "د اغیزناک او مناسب استازیتوب موخو لپاره په یوه ولسوالۍ کې شامل کیدو" څخه ګټه پورته کړی شي یا برخه منه شي؟</a:t>
            </a:r>
            <a:r>
              <a:rPr lang="en-US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یا به دا د څو استازو درلودو څخه ډیره ګټه پورته کړي؟</a:t>
            </a:r>
          </a:p>
        </p:txBody>
      </p:sp>
      <p:sp>
        <p:nvSpPr>
          <p:cNvPr id="165" name="Google Shape;165;p5"/>
          <p:cNvSpPr txBox="1"/>
          <p:nvPr/>
        </p:nvSpPr>
        <p:spPr>
          <a:xfrm>
            <a:off x="975900" y="5399300"/>
            <a:ext cx="7192200" cy="708000"/>
          </a:xfrm>
          <a:prstGeom prst="rect">
            <a:avLst/>
          </a:prstGeom>
          <a:solidFill>
            <a:srgbClr val="EEF2F7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00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د اړوند ټولنو تعریف کې د سیاسي ګوندونو، صاحب منصبانو، یا سیاسي نوماندانو سره اړیکې </a:t>
            </a:r>
            <a:r>
              <a:rPr lang="ar-SA" sz="2000" u="sng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ندي</a:t>
            </a:r>
            <a:r>
              <a:rPr lang="ar-SA" sz="2000" u="none" strike="noStrike" cap="none" dirty="0">
                <a:solidFill>
                  <a:srgbClr val="002060"/>
                </a:solidFill>
                <a:latin typeface="Calibri" panose="020F0502020204030204" pitchFamily="34" charset="0"/>
                <a:ea typeface="Garamond"/>
                <a:cs typeface="Calibri" panose="020F0502020204030204" pitchFamily="34" charset="0"/>
                <a:sym typeface="Garamond"/>
              </a:rPr>
              <a:t> شامل.</a:t>
            </a:r>
          </a:p>
        </p:txBody>
      </p:sp>
      <p:sp>
        <p:nvSpPr>
          <p:cNvPr id="166" name="Google Shape;166;p5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7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  <p:cxnSp>
        <p:nvCxnSpPr>
          <p:cNvPr id="167" name="Google Shape;167;p5"/>
          <p:cNvCxnSpPr/>
          <p:nvPr/>
        </p:nvCxnSpPr>
        <p:spPr>
          <a:xfrm>
            <a:off x="3057000" y="1464513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8" name="Google Shape;168;p5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 txBox="1">
            <a:spLocks noGrp="1"/>
          </p:cNvSpPr>
          <p:nvPr>
            <p:ph type="title"/>
          </p:nvPr>
        </p:nvSpPr>
        <p:spPr>
          <a:xfrm>
            <a:off x="5103" y="152974"/>
            <a:ext cx="913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Garamond"/>
              <a:buNone/>
            </a:pPr>
            <a:r>
              <a:rPr lang="ar-SA" sz="3640" b="1" dirty="0">
                <a:latin typeface="Calibri" panose="020F0502020204030204" pitchFamily="34" charset="0"/>
                <a:cs typeface="Calibri" panose="020F0502020204030204" pitchFamily="34" charset="0"/>
              </a:rPr>
              <a:t>ممکن ګاونډ/ټولنې</a:t>
            </a:r>
          </a:p>
        </p:txBody>
      </p:sp>
      <p:sp>
        <p:nvSpPr>
          <p:cNvPr id="166" name="Google Shape;166;p5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700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  <p:sp>
        <p:nvSpPr>
          <p:cNvPr id="168" name="Google Shape;168;p5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102996-E23E-4961-9C53-B8E695767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752" y="1295974"/>
            <a:ext cx="6607830" cy="46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3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5088" y="375819"/>
            <a:ext cx="9133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د ګاونډ ورهاخوا: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ټولنې</a:t>
            </a:r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761850" y="1816850"/>
            <a:ext cx="7620300" cy="40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کالیفورنیا د ټاکنو کوډ له مخې، "اړوند ټولنه" د ولسوالیو او د ښارونو او کاونټیانو د ولسوالیو بیرته ټاکلو چوکاټ کې خورا مشخص او ځانګړی تعریف لري:</a:t>
            </a: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1080"/>
              <a:buNone/>
            </a:pPr>
            <a:endParaRPr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r" rtl="1">
              <a:spcBef>
                <a:spcPts val="550"/>
              </a:spcBef>
              <a:spcAft>
                <a:spcPts val="0"/>
              </a:spcAft>
              <a:buSzPts val="1400"/>
              <a:buNone/>
            </a:pPr>
            <a:r>
              <a:rPr lang="ar-SA" sz="2000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یوه "اړوند ټولنه" هغه نفوس دی چې شریک ټولنیزې او اقتصادي ګټې لري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2000" b="1" u="sng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چې د اغیزناک او مناسب استازولۍ موخو لپاره باید په یوه ولسوالۍ کې شامل کړی شي</a:t>
            </a:r>
            <a:r>
              <a:rPr lang="ar-SA" sz="20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1" indent="0" algn="l" rtl="0">
              <a:spcBef>
                <a:spcPts val="550"/>
              </a:spcBef>
              <a:spcAft>
                <a:spcPts val="0"/>
              </a:spcAft>
              <a:buSzPts val="1400"/>
              <a:buNone/>
            </a:pPr>
            <a:endParaRPr sz="1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r" rtl="1">
              <a:spcBef>
                <a:spcPts val="550"/>
              </a:spcBef>
              <a:spcAft>
                <a:spcPts val="0"/>
              </a:spcAft>
              <a:buSzPts val="1400"/>
              <a:buNone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اړوند ټولنو کې د سیاسي ډلو، صاحب منصبانو یا سیاسي نوماندانو سره اړیکې شامل ندي.</a:t>
            </a:r>
          </a:p>
          <a:p>
            <a:pPr marL="0" lvl="1" indent="0" algn="r" rtl="1">
              <a:spcBef>
                <a:spcPts val="550"/>
              </a:spcBef>
              <a:spcAft>
                <a:spcPts val="0"/>
              </a:spcAft>
              <a:buSzPts val="980"/>
              <a:buNone/>
            </a:pPr>
            <a:r>
              <a:rPr lang="ar-SA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(تاکید ورباندې شوی)</a:t>
            </a:r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SzPts val="960"/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5" name="Google Shape;175;p6"/>
          <p:cNvSpPr txBox="1">
            <a:spLocks noGrp="1"/>
          </p:cNvSpPr>
          <p:nvPr>
            <p:ph type="sldNum" idx="12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  <p:cxnSp>
        <p:nvCxnSpPr>
          <p:cNvPr id="176" name="Google Shape;176;p6"/>
          <p:cNvCxnSpPr/>
          <p:nvPr/>
        </p:nvCxnSpPr>
        <p:spPr>
          <a:xfrm>
            <a:off x="3057000" y="1366425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7" name="Google Shape;177;p6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000" cy="4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46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aramond"/>
              <a:buNone/>
            </a:pP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عامه اوریدا او بحث</a:t>
            </a:r>
          </a:p>
        </p:txBody>
      </p:sp>
      <p:sp>
        <p:nvSpPr>
          <p:cNvPr id="259" name="Google Shape;259;p14"/>
          <p:cNvSpPr txBox="1">
            <a:spLocks noGrp="1"/>
          </p:cNvSpPr>
          <p:nvPr>
            <p:ph type="sldNum" idx="4294967295"/>
          </p:nvPr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lang="en-US"/>
          </a:p>
        </p:txBody>
      </p:sp>
      <p:sp>
        <p:nvSpPr>
          <p:cNvPr id="258" name="Google Shape;258;p14"/>
          <p:cNvSpPr txBox="1">
            <a:spLocks noGrp="1"/>
          </p:cNvSpPr>
          <p:nvPr>
            <p:ph type="body" idx="1"/>
          </p:nvPr>
        </p:nvSpPr>
        <p:spPr>
          <a:xfrm>
            <a:off x="674700" y="1548821"/>
            <a:ext cx="7794600" cy="4699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ستاسې ګاونډ کوم دی او د دې پولې کومې دي؟</a:t>
            </a: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C1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1000"/>
              </a:spcBef>
              <a:spcAft>
                <a:spcPts val="0"/>
              </a:spcAft>
              <a:buNone/>
            </a:pPr>
            <a:r>
              <a:rPr lang="ar-SA" sz="24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په ښار کې نورې کومې مهمې ساحې دي، او د هغوی پولې کومې دي؟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2400" b="1" dirty="0">
              <a:solidFill>
                <a:srgbClr val="C1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 rtl="1">
              <a:spcBef>
                <a:spcPts val="1000"/>
              </a:spcBef>
              <a:spcAft>
                <a:spcPts val="1000"/>
              </a:spcAft>
              <a:buNone/>
            </a:pPr>
            <a:r>
              <a:rPr lang="ar-SA" sz="24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په ایل کاجون کې کومې مهمې اړوند ټولنې دي؟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400" b="1" dirty="0">
                <a:solidFill>
                  <a:srgbClr val="C13F3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جغرافیه ای ساحه، جمع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شریک مسایل یا مشخصات</a:t>
            </a:r>
          </a:p>
          <a:p>
            <a:pPr marL="1097280" lvl="1" indent="-317500" algn="r" rtl="1">
              <a:spcBef>
                <a:spcPts val="55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Wingdings" pitchFamily="2" charset="2"/>
              <a:buChar char="§"/>
            </a:pPr>
            <a:r>
              <a:rPr lang="ar-SA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شریکې ټولنیزې یا اقتصادي ګټې</a:t>
            </a:r>
          </a:p>
          <a:p>
            <a:pPr marL="1097280" lvl="1" indent="-317500" algn="r" rtl="1">
              <a:spcBef>
                <a:spcPts val="55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Wingdings" pitchFamily="2" charset="2"/>
              <a:buChar char="§"/>
            </a:pPr>
            <a:r>
              <a:rPr lang="ar-SA" sz="1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کاونټي پالیسیو د اغیزې لاندې</a:t>
            </a:r>
          </a:p>
          <a:p>
            <a:pPr marL="777240" lvl="0" indent="-378460" algn="r" rtl="1">
              <a:spcBef>
                <a:spcPts val="7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Wingdings" pitchFamily="2" charset="2"/>
              <a:buChar char="§"/>
            </a:pPr>
            <a:r>
              <a:rPr lang="ar-SA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نور د یووالي مشخصات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2400" b="1" dirty="0">
              <a:solidFill>
                <a:srgbClr val="C1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lang="en-US" sz="2400" b="1" dirty="0">
              <a:solidFill>
                <a:srgbClr val="C13F3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0" name="Google Shape;260;p14"/>
          <p:cNvCxnSpPr/>
          <p:nvPr/>
        </p:nvCxnSpPr>
        <p:spPr>
          <a:xfrm>
            <a:off x="3057000" y="1295400"/>
            <a:ext cx="3030000" cy="13500"/>
          </a:xfrm>
          <a:prstGeom prst="straightConnector1">
            <a:avLst/>
          </a:prstGeom>
          <a:noFill/>
          <a:ln w="9525" cap="flat" cmpd="sng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1" name="Google Shape;261;p14"/>
          <p:cNvSpPr txBox="1">
            <a:spLocks noGrp="1"/>
          </p:cNvSpPr>
          <p:nvPr>
            <p:ph type="dt" idx="10"/>
          </p:nvPr>
        </p:nvSpPr>
        <p:spPr>
          <a:xfrm>
            <a:off x="7010400" y="6360318"/>
            <a:ext cx="1590136" cy="49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د 2021 جولای 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an">
  <a:themeElements>
    <a:clrScheme name="Custom 2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9F040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A11213"/>
      </a:hlink>
      <a:folHlink>
        <a:srgbClr val="704404"/>
      </a:folHlink>
    </a:clrScheme>
    <a:fontScheme name="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Custom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B70101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B61314"/>
      </a:hlink>
      <a:folHlink>
        <a:srgbClr val="704404"/>
      </a:folHlink>
    </a:clrScheme>
    <a:fontScheme name="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1016</Words>
  <PresentationFormat>On-screen Show (4:3)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Garamond</vt:lpstr>
      <vt:lpstr>Noto Sans Symbols</vt:lpstr>
      <vt:lpstr>Calibri</vt:lpstr>
      <vt:lpstr>Arial</vt:lpstr>
      <vt:lpstr>Wingdings</vt:lpstr>
      <vt:lpstr>Twentieth Century</vt:lpstr>
      <vt:lpstr>Median</vt:lpstr>
      <vt:lpstr>Median</vt:lpstr>
      <vt:lpstr>د ایل کاجون ښار د ولسوالیو بیرته ټاکلو معرفي کول</vt:lpstr>
      <vt:lpstr>د ولسوالیو بیرته ټاکلو پروسه</vt:lpstr>
      <vt:lpstr>موږ ولې دا بیاځل دومره ژر کوو؟</vt:lpstr>
      <vt:lpstr>د ولسوالیو بیرته ټاکلو مقررات او اهداف</vt:lpstr>
      <vt:lpstr>د ګاونډ ټاکل</vt:lpstr>
      <vt:lpstr>د ګاونډ ورهاخوا: د اړوند ټولنو ټاکل یا تعریف کول</vt:lpstr>
      <vt:lpstr>ممکن ګاونډ/ټولنې</vt:lpstr>
      <vt:lpstr>د ګاونډ ورهاخوا: ټولنې</vt:lpstr>
      <vt:lpstr>عامه اوریدا او بحث</vt:lpstr>
      <vt:lpstr>راتلونکې مرحلې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2011-05-19T00:29:13Z</dcterms:created>
  <dcterms:modified xsi:type="dcterms:W3CDTF">2021-08-30T14:08:10Z</dcterms:modified>
</cp:coreProperties>
</file>